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aleway"/>
      <p:regular r:id="rId87"/>
      <p:bold r:id="rId88"/>
      <p:italic r:id="rId89"/>
      <p:boldItalic r:id="rId90"/>
    </p:embeddedFont>
    <p:embeddedFont>
      <p:font typeface="Lato"/>
      <p:regular r:id="rId91"/>
      <p:bold r:id="rId92"/>
      <p:italic r:id="rId93"/>
      <p:boldItalic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B5F118-7C6C-4717-BF8B-A0D178AE745F}">
  <a:tblStyle styleId="{4FB5F118-7C6C-4717-BF8B-A0D178AE74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penSans-regular.fntdata"/><Relationship Id="rId94" Type="http://schemas.openxmlformats.org/officeDocument/2006/relationships/font" Target="fonts/Lato-boldItalic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ato-regular.fntdata"/><Relationship Id="rId90" Type="http://schemas.openxmlformats.org/officeDocument/2006/relationships/font" Target="fonts/Raleway-boldItalic.fntdata"/><Relationship Id="rId93" Type="http://schemas.openxmlformats.org/officeDocument/2006/relationships/font" Target="fonts/Lato-italic.fntdata"/><Relationship Id="rId92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aleway-bold.fntdata"/><Relationship Id="rId87" Type="http://schemas.openxmlformats.org/officeDocument/2006/relationships/font" Target="fonts/Raleway-regular.fntdata"/><Relationship Id="rId89" Type="http://schemas.openxmlformats.org/officeDocument/2006/relationships/font" Target="fonts/Raleway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cf918e11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cf918e11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f918e11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f918e11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cf918e1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cf918e1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f918e11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cf918e11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cf918e11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cf918e11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f918e11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f918e11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cf918e11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cf918e11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cf918e1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cf918e1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cf918e11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cf918e11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cf918e11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cf918e11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e968e0f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e968e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cf918e11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cf918e11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cf918e11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cf918e11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cf918e11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cf918e11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cf918e11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cf918e11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f918e11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cf918e11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f918e11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cf918e11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cf918e11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cf918e11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cf918e11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cf918e11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d079d2c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d079d2c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d079d2c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d079d2c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f918e11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cf918e11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OOP: class (data types defined by user), object (instance of class), method (function that </a:t>
            </a:r>
            <a:r>
              <a:rPr lang="id"/>
              <a:t>describes object behavior), attributes (state of an object/class)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d079d2c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d079d2c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079d2c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d079d2c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d079d2c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d079d2c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d079d2c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d079d2c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cf918e11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cf918e11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d079d2c1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d079d2c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d079d2c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d079d2c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d079d2c1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d079d2c1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d079d2c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d079d2c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d079d2c1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d079d2c1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cf918e1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cf918e1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d079d2c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d079d2c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f918e11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cf918e11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7a03ee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7a03ee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7a03ee1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7a03ee1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7a03ee19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7a03ee19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7a03ee1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7a03ee1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7a03ee19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7a03ee19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7a03ee19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7a03ee19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7a03ee1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7a03ee1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7a03ee19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7a03ee1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cf918e11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cf918e11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7a03ee19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7a03ee19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f918e11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f918e11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d079d2c1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d079d2c1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d079d2c1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d079d2c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d079d2c1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d079d2c1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d079d2c1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ed079d2c1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d079d2c1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d079d2c1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d079d2c1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d079d2c1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87f01a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87f01a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7a03ee1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7a03ee1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f918e11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f918e11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7a03ee19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7a03ee19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7a03ee19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7a03ee19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7a03ee19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7a03ee19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7a03ee19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7a03ee19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7a03ee19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7a03ee19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f7a03ee19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f7a03ee19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7a03ee1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7a03ee1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7a03ee19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f7a03ee19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7a03ee1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f7a03ee1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7a03ee19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7a03ee19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f918e1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f918e1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7a03ee19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7a03ee19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7a03ee19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7a03ee19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7a03ee19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f7a03ee19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7a03ee19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7a03ee1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7a03ee19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7a03ee19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7a03ee19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7a03ee19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7a03ee19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7a03ee19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f7a03ee19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f7a03ee19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7a03ee19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f7a03ee19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ecf918e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ecf918e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cf918e11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cf918e1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7a03ee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7a03ee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cf918e11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cf918e11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jupyter.org/instal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hyperlink" Target="https://colab.research.google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ython.org/dev/peps/pep-0008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hyperlink" Target="https://www.w3schools.com/python/python_strings_methods.as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8.png"/><Relationship Id="rId4" Type="http://schemas.openxmlformats.org/officeDocument/2006/relationships/image" Target="../media/image9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www.geeksforgeeks.org/python-language-advantages-applications/" TargetMode="External"/><Relationship Id="rId5" Type="http://schemas.openxmlformats.org/officeDocument/2006/relationships/hyperlink" Target="https://www.guru99.com/python-2-vs-python-3.html" TargetMode="External"/><Relationship Id="rId6" Type="http://schemas.openxmlformats.org/officeDocument/2006/relationships/hyperlink" Target="https://www.w3schools.com/python/python_datatypes.asp" TargetMode="External"/><Relationship Id="rId7" Type="http://schemas.openxmlformats.org/officeDocument/2006/relationships/hyperlink" Target="https://www.youtube.com/watch?v=rfscVS0vtb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python.org/downloads/" TargetMode="External"/><Relationship Id="rId4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jpg"/><Relationship Id="rId4" Type="http://schemas.openxmlformats.org/officeDocument/2006/relationships/image" Target="../media/image94.jpg"/><Relationship Id="rId5" Type="http://schemas.openxmlformats.org/officeDocument/2006/relationships/image" Target="../media/image95.png"/><Relationship Id="rId6" Type="http://schemas.openxmlformats.org/officeDocument/2006/relationships/image" Target="../media/image9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pbpython.com/notebook-alternativ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DAY-1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21075" y="1342650"/>
            <a:ext cx="6331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Python Basics</a:t>
            </a:r>
            <a:r>
              <a:rPr lang="id" sz="2400"/>
              <a:t>, part 1</a:t>
            </a:r>
            <a:endParaRPr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93" y="4189325"/>
            <a:ext cx="501932" cy="50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550" y="4789875"/>
            <a:ext cx="3081149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61775" y="4173638"/>
            <a:ext cx="501900" cy="50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486" y="4173635"/>
            <a:ext cx="52249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507" y="4189325"/>
            <a:ext cx="404744" cy="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40" y="4173626"/>
            <a:ext cx="651013" cy="5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1075" y="1934550"/>
            <a:ext cx="2666476" cy="2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Workflow: </a:t>
            </a:r>
            <a:r>
              <a:rPr lang="id">
                <a:solidFill>
                  <a:schemeClr val="dk1"/>
                </a:solidFill>
              </a:rPr>
              <a:t>Script vs Notebook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Script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Extension: </a:t>
            </a:r>
            <a:r>
              <a:rPr lang="id">
                <a:latin typeface="Courier New"/>
                <a:ea typeface="Courier New"/>
                <a:cs typeface="Courier New"/>
                <a:sym typeface="Courier New"/>
              </a:rPr>
              <a:t>.py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Runs top-to-bottom, single execution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Can be created using any text editor (Atom, Sublime Text, etc.) or PyCharm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Better for production or large scale projects</a:t>
            </a:r>
            <a:endParaRPr/>
          </a:p>
        </p:txBody>
      </p:sp>
      <p:sp>
        <p:nvSpPr>
          <p:cNvPr id="161" name="Google Shape;161;p2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Notebook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Extension: </a:t>
            </a:r>
            <a:r>
              <a:rPr lang="id">
                <a:latin typeface="Courier New"/>
                <a:ea typeface="Courier New"/>
                <a:cs typeface="Courier New"/>
                <a:sym typeface="Courier New"/>
              </a:rPr>
              <a:t>.ipynb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Interactive, executes cell-by-cell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Generally created using Jupyter Notebook or Google Colab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Better for visualization and debugging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798400" y="4204875"/>
            <a:ext cx="35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 this class, we will use </a:t>
            </a:r>
            <a:r>
              <a:rPr b="1" lang="id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notebooks</a:t>
            </a:r>
            <a:r>
              <a:rPr lang="id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What do you </a:t>
            </a:r>
            <a:r>
              <a:rPr lang="id">
                <a:solidFill>
                  <a:schemeClr val="dk1"/>
                </a:solidFill>
              </a:rPr>
              <a:t>need?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233803" y="2691275"/>
            <a:ext cx="3785400" cy="18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Jupyter Notebook</a:t>
            </a:r>
            <a:endParaRPr b="1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id"/>
              <a:t>Installation: </a:t>
            </a:r>
            <a:r>
              <a:rPr lang="id" u="sng">
                <a:solidFill>
                  <a:schemeClr val="hlink"/>
                </a:solidFill>
                <a:hlinkClick r:id="rId3"/>
              </a:rPr>
              <a:t>https://jupyter.org/install</a:t>
            </a:r>
            <a:r>
              <a:rPr lang="id"/>
              <a:t> </a:t>
            </a:r>
            <a:endParaRPr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Uses local resources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Less recommended unless you already have it set up on your computer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263" y="1330875"/>
            <a:ext cx="1108483" cy="128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388" y="1330875"/>
            <a:ext cx="1284225" cy="12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5124800" y="2691275"/>
            <a:ext cx="3785400" cy="18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Google Colab</a:t>
            </a:r>
            <a:endParaRPr b="1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id"/>
              <a:t>Access</a:t>
            </a:r>
            <a:r>
              <a:rPr lang="id"/>
              <a:t>: </a:t>
            </a:r>
            <a:r>
              <a:rPr lang="id" u="sng">
                <a:solidFill>
                  <a:schemeClr val="hlink"/>
                </a:solidFill>
                <a:hlinkClick r:id="rId6"/>
              </a:rPr>
              <a:t>https://colab.research.google.com/</a:t>
            </a:r>
            <a:r>
              <a:rPr lang="id"/>
              <a:t> </a:t>
            </a:r>
            <a:endParaRPr/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Uses Google’s resources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>
                <a:solidFill>
                  <a:srgbClr val="FF4500"/>
                </a:solidFill>
              </a:rPr>
              <a:t>Recommended</a:t>
            </a:r>
            <a:r>
              <a:rPr lang="id"/>
              <a:t>, less complicated to setup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3781125" y="1690400"/>
            <a:ext cx="149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latin typeface="Lato"/>
                <a:ea typeface="Lato"/>
                <a:cs typeface="Lato"/>
                <a:sym typeface="Lato"/>
              </a:rPr>
              <a:t>OR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&amp; Data Types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/>
              <a:t>Variable</a:t>
            </a:r>
            <a:endParaRPr sz="4000"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d">
                <a:solidFill>
                  <a:schemeClr val="lt2"/>
                </a:solidFill>
              </a:rPr>
              <a:t>noun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id"/>
              <a:t>Containers for storing data values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Best Practices </a:t>
            </a:r>
            <a:r>
              <a:rPr lang="id">
                <a:solidFill>
                  <a:schemeClr val="dk1"/>
                </a:solidFill>
              </a:rPr>
              <a:t>(Python)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Follow PEP 8 Guide! (</a:t>
            </a:r>
            <a:r>
              <a:rPr lang="id" u="sng">
                <a:solidFill>
                  <a:schemeClr val="hlink"/>
                </a:solidFill>
                <a:hlinkClick r:id="rId3"/>
              </a:rPr>
              <a:t>https://www.python.org/dev/peps/pep-0008/</a:t>
            </a:r>
            <a:r>
              <a:rPr lang="id"/>
              <a:t>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Should be lowercase, with words separated by underscores as necessary to improve readability.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Avoid name clashes.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Constants are usually defined on a module level and written in all capital letters with underscores separating words.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Variable names are case sensitive, consisting of letters, numbers, and underscores.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Examples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455900" y="3005175"/>
            <a:ext cx="3517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student_name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“Bambang”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stmkg_id_number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“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20210020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gov_id_number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“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316500101000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grade_exam_1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all_grades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id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PI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3.14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EULER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2.7818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475" y="1598738"/>
            <a:ext cx="1090076" cy="10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600" y="1598750"/>
            <a:ext cx="1090074" cy="109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971600" y="3005175"/>
            <a:ext cx="351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sekolahtinggimeteorologiklimatologidangeofisika_id_number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“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20210020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75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FF45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90</a:t>
            </a:r>
            <a:r>
              <a:rPr lang="id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</a:rPr>
              <a:t>Quick Question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072350" y="1832850"/>
            <a:ext cx="699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studentName </a:t>
            </a:r>
            <a:r>
              <a:rPr lang="id" sz="36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36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“Bambang”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513950" y="3034075"/>
            <a:ext cx="4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Is this variable name allowed?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 </a:t>
            </a:r>
            <a:r>
              <a:rPr lang="id">
                <a:solidFill>
                  <a:schemeClr val="dk1"/>
                </a:solidFill>
              </a:rPr>
              <a:t>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Text Type: </a:t>
            </a:r>
            <a:r>
              <a:rPr lang="id"/>
              <a:t>str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“Hello World!”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Numeric Type: </a:t>
            </a:r>
            <a:r>
              <a:rPr lang="id"/>
              <a:t>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Numeric Type: </a:t>
            </a:r>
            <a:r>
              <a:rPr lang="id"/>
              <a:t>float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Numeric Type: </a:t>
            </a:r>
            <a:r>
              <a:rPr lang="id"/>
              <a:t>complex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1j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 </a:t>
            </a:r>
            <a:r>
              <a:rPr lang="id">
                <a:solidFill>
                  <a:schemeClr val="dk1"/>
                </a:solidFill>
              </a:rPr>
              <a:t>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Sequence</a:t>
            </a:r>
            <a:r>
              <a:rPr b="1" lang="id" sz="1400"/>
              <a:t> Type: </a:t>
            </a:r>
            <a:r>
              <a:rPr lang="id"/>
              <a:t>list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Example: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 sz="14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[“red”,”blue”,”green”]</a:t>
            </a:r>
            <a:endParaRPr sz="1400"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Sequence</a:t>
            </a:r>
            <a:r>
              <a:rPr b="1" lang="id" sz="1400"/>
              <a:t> Type: </a:t>
            </a:r>
            <a:r>
              <a:rPr lang="id"/>
              <a:t>tuple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Example: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 sz="14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(“red”,”blue”,”green”)</a:t>
            </a:r>
            <a:endParaRPr sz="1400"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Sequence</a:t>
            </a:r>
            <a:r>
              <a:rPr b="1" lang="id" sz="1400"/>
              <a:t> Type: </a:t>
            </a:r>
            <a:r>
              <a:rPr lang="id"/>
              <a:t>range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Example: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 sz="1400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40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range(6)</a:t>
            </a:r>
            <a:endParaRPr sz="1400"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Set Type: </a:t>
            </a:r>
            <a:r>
              <a:rPr lang="id"/>
              <a:t>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{“red”,”blue”,”green”}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Set Type: </a:t>
            </a:r>
            <a:r>
              <a:rPr lang="id"/>
              <a:t>frozenset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frozenset({“red”,”blue”,”green”})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 </a:t>
            </a:r>
            <a:r>
              <a:rPr lang="id">
                <a:solidFill>
                  <a:schemeClr val="dk1"/>
                </a:solidFill>
              </a:rPr>
              <a:t>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Mapping Type: </a:t>
            </a:r>
            <a:r>
              <a:rPr lang="id"/>
              <a:t>dict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{“name”: “John”, “age”: 21}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Boolean Type: </a:t>
            </a:r>
            <a:r>
              <a:rPr lang="id"/>
              <a:t>bool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1"/>
          </a:p>
        </p:txBody>
      </p:sp>
      <p:sp>
        <p:nvSpPr>
          <p:cNvPr id="226" name="Google Shape;226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Binary</a:t>
            </a:r>
            <a:r>
              <a:rPr b="1" lang="id"/>
              <a:t> Type: </a:t>
            </a:r>
            <a:r>
              <a:rPr lang="id"/>
              <a:t>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b”Hello”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Binary Type: </a:t>
            </a:r>
            <a:r>
              <a:rPr lang="id"/>
              <a:t>bytearray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bytearray(5)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Binary Type: </a:t>
            </a:r>
            <a:r>
              <a:rPr lang="id"/>
              <a:t>memoryview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>
                <a:solidFill>
                  <a:srgbClr val="66CC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483D8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memoryview(bytes(5))</a:t>
            </a:r>
            <a:endParaRPr>
              <a:solidFill>
                <a:srgbClr val="483D8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0" y="-212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Instructor</a:t>
            </a:r>
            <a:endParaRPr/>
          </a:p>
        </p:txBody>
      </p:sp>
      <p:sp>
        <p:nvSpPr>
          <p:cNvPr id="86" name="Google Shape;86;p14"/>
          <p:cNvSpPr txBox="1"/>
          <p:nvPr>
            <p:ph idx="4294967295" type="body"/>
          </p:nvPr>
        </p:nvSpPr>
        <p:spPr>
          <a:xfrm>
            <a:off x="1252000" y="4054900"/>
            <a:ext cx="175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4672200" y="263850"/>
            <a:ext cx="4250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Prodi Teknik Elektro, Institut Teknologi Bandung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69000" y="1706150"/>
            <a:ext cx="4250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Certification: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IT Automation with Python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Tensorflow Developer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AWS Certified Cloud Practitioner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4669000" y="2913100"/>
            <a:ext cx="42507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Student, Bangkit Academy (2021)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Engineer, PT Nomura Research Institute Indonesia (2021 - 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672200" y="864525"/>
            <a:ext cx="4997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427400" y="4365275"/>
            <a:ext cx="1342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l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DKI Jakarta</a:t>
            </a:r>
            <a:endParaRPr b="1" sz="1350">
              <a:solidFill>
                <a:schemeClr val="l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00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279975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75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278650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@cynthiaevani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11114" l="19449" r="12615" t="27547"/>
          <a:stretch/>
        </p:blipFill>
        <p:spPr>
          <a:xfrm>
            <a:off x="1023700" y="1250725"/>
            <a:ext cx="2207700" cy="26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&amp; </a:t>
            </a:r>
            <a:r>
              <a:rPr lang="id">
                <a:solidFill>
                  <a:schemeClr val="dk1"/>
                </a:solidFill>
              </a:rPr>
              <a:t>Data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 Python, there’s no need to declare variables. Rather, we directly assign values to variables.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check the data type as follows.</a:t>
            </a:r>
            <a:endParaRPr sz="1400"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0" l="0" r="66310" t="10007"/>
          <a:stretch/>
        </p:blipFill>
        <p:spPr>
          <a:xfrm>
            <a:off x="2915350" y="2355025"/>
            <a:ext cx="3080602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0" l="0" r="66310" t="0"/>
          <a:stretch/>
        </p:blipFill>
        <p:spPr>
          <a:xfrm>
            <a:off x="2915350" y="3754025"/>
            <a:ext cx="3080602" cy="6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Working with Strings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“ vs ‘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Multiline strings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49052" t="0"/>
          <a:stretch/>
        </p:blipFill>
        <p:spPr>
          <a:xfrm>
            <a:off x="2942738" y="1984300"/>
            <a:ext cx="4658673" cy="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4">
            <a:alphaModFix/>
          </a:blip>
          <a:srcRect b="0" l="0" r="49052" t="0"/>
          <a:stretch/>
        </p:blipFill>
        <p:spPr>
          <a:xfrm>
            <a:off x="2942750" y="3432875"/>
            <a:ext cx="4658652" cy="11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Escape characters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51983" t="0"/>
          <a:stretch/>
        </p:blipFill>
        <p:spPr>
          <a:xfrm>
            <a:off x="2410100" y="2041550"/>
            <a:ext cx="2216952" cy="255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 rotWithShape="1">
          <a:blip r:embed="rId4">
            <a:alphaModFix/>
          </a:blip>
          <a:srcRect b="0" l="0" r="46207" t="0"/>
          <a:stretch/>
        </p:blipFill>
        <p:spPr>
          <a:xfrm>
            <a:off x="4819250" y="2041538"/>
            <a:ext cx="4152975" cy="7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String as array of characters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Length of string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 b="0" l="0" r="55462" t="0"/>
          <a:stretch/>
        </p:blipFill>
        <p:spPr>
          <a:xfrm>
            <a:off x="2400250" y="2052225"/>
            <a:ext cx="4072474" cy="7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4">
            <a:alphaModFix/>
          </a:blip>
          <a:srcRect b="0" l="0" r="55462" t="0"/>
          <a:stretch/>
        </p:blipFill>
        <p:spPr>
          <a:xfrm>
            <a:off x="2400250" y="3455375"/>
            <a:ext cx="4072474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String formatting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0" name="Google Shape;270;p37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004125"/>
            <a:ext cx="6321597" cy="19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String methods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77" name="Google Shape;277;p38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167875"/>
            <a:ext cx="6321603" cy="154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2470625" y="3929875"/>
            <a:ext cx="625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Full methods: </a:t>
            </a: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https://www.w3schools.com/python/python_strings_methods.asp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Working with Numbers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Basic </a:t>
            </a:r>
            <a:r>
              <a:rPr lang="id">
                <a:solidFill>
                  <a:schemeClr val="dk1"/>
                </a:solidFill>
              </a:rPr>
              <a:t>Operations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0" l="0" r="59006" t="0"/>
          <a:stretch/>
        </p:blipFill>
        <p:spPr>
          <a:xfrm>
            <a:off x="2400250" y="1848900"/>
            <a:ext cx="6321603" cy="144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Built-in </a:t>
            </a:r>
            <a:r>
              <a:rPr lang="id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abs(num)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pow(num1,num2)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060925"/>
            <a:ext cx="6321603" cy="8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4">
            <a:alphaModFix/>
          </a:blip>
          <a:srcRect b="0" l="0" r="30972" t="0"/>
          <a:stretch/>
        </p:blipFill>
        <p:spPr>
          <a:xfrm>
            <a:off x="2405175" y="3472325"/>
            <a:ext cx="6311752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What is </a:t>
            </a:r>
            <a:r>
              <a:rPr lang="id">
                <a:solidFill>
                  <a:schemeClr val="dk1"/>
                </a:solidFill>
              </a:rPr>
              <a:t>Python?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2410100" y="2499500"/>
            <a:ext cx="6321600" cy="19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High level programming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Object-oriented approach (OOP)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Interpreted, instead of pre-compiled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One of the most popular programming languages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825" y="1435575"/>
            <a:ext cx="2862150" cy="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Built-in </a:t>
            </a:r>
            <a:r>
              <a:rPr lang="id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min(num1,num2) </a:t>
            </a:r>
            <a:r>
              <a:rPr lang="id" sz="1400"/>
              <a:t>and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 max(num1,num2)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round(num)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049725"/>
            <a:ext cx="6321597" cy="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10100" y="3374000"/>
            <a:ext cx="6321597" cy="11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Displaying Decimal </a:t>
            </a:r>
            <a:r>
              <a:rPr lang="id">
                <a:solidFill>
                  <a:schemeClr val="dk1"/>
                </a:solidFill>
              </a:rPr>
              <a:t>Places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 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format()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2" name="Google Shape;312;p43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166425"/>
            <a:ext cx="6321603" cy="13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Oops, </a:t>
            </a:r>
            <a:r>
              <a:rPr lang="id">
                <a:solidFill>
                  <a:schemeClr val="dk1"/>
                </a:solidFill>
              </a:rPr>
              <a:t>Error!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Can you fix this error?</a:t>
            </a:r>
            <a:endParaRPr sz="1400"/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151550"/>
            <a:ext cx="6321603" cy="21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Oops, </a:t>
            </a:r>
            <a:r>
              <a:rPr lang="id">
                <a:solidFill>
                  <a:schemeClr val="dk1"/>
                </a:solidFill>
              </a:rPr>
              <a:t>Error!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Answer:</a:t>
            </a:r>
            <a:endParaRPr sz="1400"/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407150"/>
            <a:ext cx="6321603" cy="13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Arithmetic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1587925"/>
            <a:ext cx="63817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Assignment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700" y="1116950"/>
            <a:ext cx="4760605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Comparison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333500"/>
            <a:ext cx="62674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Logical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14500"/>
            <a:ext cx="66103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Identity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116950"/>
            <a:ext cx="63627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1"/>
          <p:cNvSpPr txBox="1"/>
          <p:nvPr>
            <p:ph type="title"/>
          </p:nvPr>
        </p:nvSpPr>
        <p:spPr>
          <a:xfrm>
            <a:off x="303300" y="268732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Membership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650" y="3413200"/>
            <a:ext cx="61722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11750" y="510200"/>
            <a:ext cx="74361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Why</a:t>
            </a:r>
            <a:r>
              <a:rPr lang="id" sz="3000">
                <a:latin typeface="Raleway"/>
                <a:ea typeface="Raleway"/>
                <a:cs typeface="Raleway"/>
                <a:sym typeface="Raleway"/>
              </a:rPr>
              <a:t> Python?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96275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Open source &amp; community development</a:t>
            </a:r>
            <a:endParaRPr sz="14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25" y="1932825"/>
            <a:ext cx="1071601" cy="10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350" y="1932825"/>
            <a:ext cx="1071601" cy="10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395400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Easy to learn, write, &amp; read</a:t>
            </a:r>
            <a:endParaRPr sz="14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350" y="1932825"/>
            <a:ext cx="1071599" cy="10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4750400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Dynamically typed language</a:t>
            </a:r>
            <a:endParaRPr sz="14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2225" y="1932813"/>
            <a:ext cx="1071601" cy="10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870275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Extensive library support &amp; third party modules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Bitwise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Operators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308825"/>
            <a:ext cx="77152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Conditionals &amp; Loops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</a:t>
            </a:r>
            <a:r>
              <a:rPr lang="id">
                <a:solidFill>
                  <a:schemeClr val="dk1"/>
                </a:solidFill>
              </a:rPr>
              <a:t>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Syntax:</a:t>
            </a:r>
            <a:endParaRPr sz="1400"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450" y="1964900"/>
            <a:ext cx="4577175" cy="22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</a:t>
            </a:r>
            <a:r>
              <a:rPr lang="id">
                <a:solidFill>
                  <a:schemeClr val="dk1"/>
                </a:solidFill>
              </a:rPr>
              <a:t>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Nested If</a:t>
            </a:r>
            <a:endParaRPr sz="1400"/>
          </a:p>
        </p:txBody>
      </p:sp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0" l="0" r="0" t="4516"/>
          <a:stretch/>
        </p:blipFill>
        <p:spPr>
          <a:xfrm>
            <a:off x="3335950" y="1930288"/>
            <a:ext cx="4450200" cy="2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</a:t>
            </a:r>
            <a:r>
              <a:rPr lang="id">
                <a:solidFill>
                  <a:schemeClr val="dk1"/>
                </a:solidFill>
              </a:rPr>
              <a:t>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Pass Statement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If statements cannot be empty, if you have no content to put in the statement, use 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pass</a:t>
            </a:r>
            <a:r>
              <a:rPr lang="id" sz="1400"/>
              <a:t> instead.</a:t>
            </a:r>
            <a:endParaRPr sz="1400"/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063" y="2720075"/>
            <a:ext cx="3555975" cy="16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While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Execute a set of statements as long as a condition is true.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175" y="2741850"/>
            <a:ext cx="40957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While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Break Statement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 to stop the loop.</a:t>
            </a:r>
            <a:endParaRPr sz="1400"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75" y="2652300"/>
            <a:ext cx="3938525" cy="17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While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Continue</a:t>
            </a:r>
            <a:r>
              <a:rPr lang="id" sz="1400"/>
              <a:t> Statement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 to stop current iteration and continue with the next.</a:t>
            </a:r>
            <a:endParaRPr sz="1400"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500" y="2664075"/>
            <a:ext cx="3985100" cy="17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iterate over a sequence.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</p:txBody>
      </p:sp>
      <p:pic>
        <p:nvPicPr>
          <p:cNvPr id="423" name="Google Shape;4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703" y="2838750"/>
            <a:ext cx="4890700" cy="1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Nested For Loops</a:t>
            </a:r>
            <a:endParaRPr sz="1400"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488" y="2405713"/>
            <a:ext cx="4838825" cy="13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System Setup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r>
              <a:rPr lang="id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Range</a:t>
            </a:r>
            <a:endParaRPr sz="1400"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233075"/>
            <a:ext cx="2105313" cy="20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 rotWithShape="1">
          <a:blip r:embed="rId4">
            <a:alphaModFix/>
          </a:blip>
          <a:srcRect b="0" l="15340" r="0" t="0"/>
          <a:stretch/>
        </p:blipFill>
        <p:spPr>
          <a:xfrm>
            <a:off x="5447775" y="2227238"/>
            <a:ext cx="2374225" cy="1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List, Tuple, &amp; Dictionary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Lists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Ordered, indexed, changeable, allow duplicate values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First item index is [0], second item index is [1], and so forth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Can contain different data types</a:t>
            </a:r>
            <a:endParaRPr sz="1400"/>
          </a:p>
        </p:txBody>
      </p:sp>
      <p:pic>
        <p:nvPicPr>
          <p:cNvPr id="450" name="Google Shape;450;p64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114150"/>
            <a:ext cx="6321603" cy="6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4"/>
          <p:cNvPicPr preferRelativeResize="0"/>
          <p:nvPr/>
        </p:nvPicPr>
        <p:blipFill rotWithShape="1">
          <a:blip r:embed="rId4">
            <a:alphaModFix/>
          </a:blip>
          <a:srcRect b="0" l="0" r="31945" t="0"/>
          <a:stretch/>
        </p:blipFill>
        <p:spPr>
          <a:xfrm>
            <a:off x="2400250" y="3682200"/>
            <a:ext cx="6321597" cy="38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 </a:t>
            </a:r>
            <a:r>
              <a:rPr lang="id">
                <a:solidFill>
                  <a:schemeClr val="dk1"/>
                </a:solidFill>
              </a:rPr>
              <a:t>Construction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7" name="Google Shape;457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append()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8" name="Google Shape;458;p65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1982400"/>
            <a:ext cx="6321597" cy="11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5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10100" y="3629325"/>
            <a:ext cx="6321597" cy="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</a:t>
            </a:r>
            <a:r>
              <a:rPr lang="id"/>
              <a:t> List</a:t>
            </a:r>
            <a:r>
              <a:rPr lang="id">
                <a:solidFill>
                  <a:schemeClr val="dk1"/>
                </a:solidFill>
              </a:rPr>
              <a:t>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Index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Negative index</a:t>
            </a:r>
            <a:endParaRPr sz="1400"/>
          </a:p>
        </p:txBody>
      </p:sp>
      <p:pic>
        <p:nvPicPr>
          <p:cNvPr id="466" name="Google Shape;466;p66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067225"/>
            <a:ext cx="6321603" cy="10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6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10100" y="3574750"/>
            <a:ext cx="6321597" cy="10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List</a:t>
            </a:r>
            <a:r>
              <a:rPr lang="id">
                <a:solidFill>
                  <a:schemeClr val="dk1"/>
                </a:solidFill>
              </a:rPr>
              <a:t>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Range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Negative range</a:t>
            </a:r>
            <a:endParaRPr sz="1400"/>
          </a:p>
        </p:txBody>
      </p:sp>
      <p:pic>
        <p:nvPicPr>
          <p:cNvPr id="474" name="Google Shape;474;p67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028700"/>
            <a:ext cx="6321603" cy="9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7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10100" y="3594800"/>
            <a:ext cx="6321603" cy="9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List</a:t>
            </a:r>
            <a:r>
              <a:rPr lang="id">
                <a:solidFill>
                  <a:schemeClr val="dk1"/>
                </a:solidFill>
              </a:rPr>
              <a:t>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Range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Negative range</a:t>
            </a:r>
            <a:endParaRPr sz="1400"/>
          </a:p>
        </p:txBody>
      </p:sp>
      <p:pic>
        <p:nvPicPr>
          <p:cNvPr id="482" name="Google Shape;482;p68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028700"/>
            <a:ext cx="6321603" cy="9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8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10100" y="3594800"/>
            <a:ext cx="6321603" cy="9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 </a:t>
            </a:r>
            <a:r>
              <a:rPr lang="id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6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list.sort(): </a:t>
            </a:r>
            <a:r>
              <a:rPr lang="id" sz="1400"/>
              <a:t>Sorts the list in ascending/descending order.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list.append(item): </a:t>
            </a:r>
            <a:r>
              <a:rPr lang="id" sz="1400"/>
              <a:t>Adds an item to the end of list.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list.insert(pos,item)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Adds an element to a specified position.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listA.extend(listB)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Adds elements of list B to end of list A.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list.remove(item)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Removes the first item with the specified value.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list.pop(pos)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Removes the element at the specified position.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list.count(item)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Returns the number of elements with the specified value.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list.clear()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400"/>
              <a:t>Removes all elements from list.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List </a:t>
            </a:r>
            <a:r>
              <a:rPr lang="id">
                <a:solidFill>
                  <a:schemeClr val="dk1"/>
                </a:solidFill>
              </a:rPr>
              <a:t>Comprehension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/>
          <p:nvPr>
            <p:ph idx="1" type="body"/>
          </p:nvPr>
        </p:nvSpPr>
        <p:spPr>
          <a:xfrm>
            <a:off x="2410100" y="15957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Shorter syntax to create new list from existing list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Example</a:t>
            </a:r>
            <a:endParaRPr sz="1400"/>
          </a:p>
        </p:txBody>
      </p:sp>
      <p:pic>
        <p:nvPicPr>
          <p:cNvPr id="496" name="Google Shape;4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3" y="2016550"/>
            <a:ext cx="6321601" cy="43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876" y="2932149"/>
            <a:ext cx="3826975" cy="9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801" y="2890075"/>
            <a:ext cx="3551049" cy="1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Tuples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</a:t>
            </a:r>
            <a:r>
              <a:rPr lang="id" sz="1400"/>
              <a:t>rdered, unchangeable, and allow duplicate values.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Basically the same as list, but elements cannot be changed. </a:t>
            </a:r>
            <a:endParaRPr sz="1400"/>
          </a:p>
        </p:txBody>
      </p:sp>
      <p:pic>
        <p:nvPicPr>
          <p:cNvPr id="505" name="Google Shape;505;p71"/>
          <p:cNvPicPr preferRelativeResize="0"/>
          <p:nvPr/>
        </p:nvPicPr>
        <p:blipFill rotWithShape="1">
          <a:blip r:embed="rId3">
            <a:alphaModFix/>
          </a:blip>
          <a:srcRect b="0" l="0" r="49614" t="0"/>
          <a:stretch/>
        </p:blipFill>
        <p:spPr>
          <a:xfrm>
            <a:off x="676475" y="2453563"/>
            <a:ext cx="2938302" cy="10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950" y="2453575"/>
            <a:ext cx="5003155" cy="202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versions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609350" y="12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{4FB5F118-7C6C-4717-BF8B-A0D178AE745F}</a:tableStyleId>
              </a:tblPr>
              <a:tblGrid>
                <a:gridCol w="1885225"/>
                <a:gridCol w="2866600"/>
                <a:gridCol w="3173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Python 2.x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Python 3.x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Release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2008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Function print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print “Hello”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print(“Hello”)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Division of integers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Returns integer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Returns float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Syntax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More difficult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Simpler and easier to understand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Compatibility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Not compatible with Python 3.x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Can be ported to Python 2.x but unreliable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</a:rPr>
                        <a:t>Library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Some older libraries still use Python 2.x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Used by most libraries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Python </a:t>
            </a:r>
            <a:r>
              <a:rPr lang="id">
                <a:solidFill>
                  <a:schemeClr val="dk1"/>
                </a:solidFill>
              </a:rPr>
              <a:t>Dictionaries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2" name="Google Shape;512;p7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Items are presented in key:value pairs, and can be referred to by using the key name.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</a:t>
            </a:r>
            <a:r>
              <a:rPr lang="id" sz="1400"/>
              <a:t>rdered, changeable, and does not allow duplicates.</a:t>
            </a:r>
            <a:endParaRPr sz="1400"/>
          </a:p>
        </p:txBody>
      </p:sp>
      <p:pic>
        <p:nvPicPr>
          <p:cNvPr id="513" name="Google Shape;5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163" y="2571750"/>
            <a:ext cx="3911775" cy="19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Constructing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Dictionaries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7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Adding element</a:t>
            </a:r>
            <a:endParaRPr sz="1400"/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235200"/>
            <a:ext cx="6426548" cy="19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7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Referring to key name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Square brackets </a:t>
            </a:r>
            <a:r>
              <a:rPr lang="id"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id">
                <a:latin typeface="Courier New"/>
                <a:ea typeface="Courier New"/>
                <a:cs typeface="Courier New"/>
                <a:sym typeface="Courier New"/>
              </a:rPr>
              <a:t>dict.get()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27" name="Google Shape;527;p74"/>
          <p:cNvPicPr preferRelativeResize="0"/>
          <p:nvPr/>
        </p:nvPicPr>
        <p:blipFill rotWithShape="1">
          <a:blip r:embed="rId3">
            <a:alphaModFix/>
          </a:blip>
          <a:srcRect b="0" l="0" r="30867" t="4067"/>
          <a:stretch/>
        </p:blipFill>
        <p:spPr>
          <a:xfrm>
            <a:off x="2400250" y="2629725"/>
            <a:ext cx="6321603" cy="17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</a:t>
            </a:r>
            <a:r>
              <a:rPr lang="id">
                <a:solidFill>
                  <a:schemeClr val="dk1"/>
                </a:solidFill>
              </a:rPr>
              <a:t>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7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 keys and values of a dictionary</a:t>
            </a:r>
            <a:endParaRPr sz="1400"/>
          </a:p>
        </p:txBody>
      </p:sp>
      <p:pic>
        <p:nvPicPr>
          <p:cNvPr id="534" name="Google Shape;534;p75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270075"/>
            <a:ext cx="6321603" cy="1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</a:t>
            </a:r>
            <a:r>
              <a:rPr lang="id">
                <a:solidFill>
                  <a:schemeClr val="dk1"/>
                </a:solidFill>
              </a:rPr>
              <a:t>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 keys and values of a dictionary</a:t>
            </a:r>
            <a:endParaRPr sz="1400"/>
          </a:p>
        </p:txBody>
      </p:sp>
      <p:pic>
        <p:nvPicPr>
          <p:cNvPr id="541" name="Google Shape;541;p76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270075"/>
            <a:ext cx="6321603" cy="1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</a:t>
            </a:r>
            <a:r>
              <a:rPr lang="id">
                <a:solidFill>
                  <a:schemeClr val="dk1"/>
                </a:solidFill>
              </a:rPr>
              <a:t>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 items in key-value pairs of a dictionary </a:t>
            </a:r>
            <a:endParaRPr sz="1400"/>
          </a:p>
        </p:txBody>
      </p:sp>
      <p:pic>
        <p:nvPicPr>
          <p:cNvPr id="548" name="Google Shape;548;p77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333475"/>
            <a:ext cx="6321603" cy="1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Accessing </a:t>
            </a:r>
            <a:r>
              <a:rPr lang="id">
                <a:solidFill>
                  <a:schemeClr val="dk1"/>
                </a:solidFill>
              </a:rPr>
              <a:t>Items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4" name="Google Shape;554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 items in key-value pairs of a dictionary </a:t>
            </a:r>
            <a:endParaRPr sz="1400"/>
          </a:p>
        </p:txBody>
      </p:sp>
      <p:pic>
        <p:nvPicPr>
          <p:cNvPr id="555" name="Google Shape;555;p78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333475"/>
            <a:ext cx="6321603" cy="1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Loop Through a </a:t>
            </a:r>
            <a:r>
              <a:rPr lang="id">
                <a:solidFill>
                  <a:schemeClr val="dk1"/>
                </a:solidFill>
              </a:rPr>
              <a:t>Dictionary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Return the keys</a:t>
            </a:r>
            <a:endParaRPr sz="1400"/>
          </a:p>
        </p:txBody>
      </p:sp>
      <p:pic>
        <p:nvPicPr>
          <p:cNvPr id="562" name="Google Shape;562;p79"/>
          <p:cNvPicPr preferRelativeResize="0"/>
          <p:nvPr/>
        </p:nvPicPr>
        <p:blipFill rotWithShape="1">
          <a:blip r:embed="rId3">
            <a:alphaModFix/>
          </a:blip>
          <a:srcRect b="0" l="0" r="70741" t="0"/>
          <a:stretch/>
        </p:blipFill>
        <p:spPr>
          <a:xfrm>
            <a:off x="2410100" y="2094875"/>
            <a:ext cx="2922076" cy="20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 rotWithShape="1">
          <a:blip r:embed="rId4">
            <a:alphaModFix/>
          </a:blip>
          <a:srcRect b="0" l="0" r="70741" t="0"/>
          <a:stretch/>
        </p:blipFill>
        <p:spPr>
          <a:xfrm>
            <a:off x="5718150" y="2092450"/>
            <a:ext cx="2922076" cy="2009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Loop Through a </a:t>
            </a:r>
            <a:r>
              <a:rPr lang="id">
                <a:solidFill>
                  <a:schemeClr val="dk1"/>
                </a:solidFill>
              </a:rPr>
              <a:t>Dictionary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9" name="Google Shape;569;p8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Return the values</a:t>
            </a:r>
            <a:endParaRPr sz="1400"/>
          </a:p>
        </p:txBody>
      </p:sp>
      <p:pic>
        <p:nvPicPr>
          <p:cNvPr id="570" name="Google Shape;570;p80"/>
          <p:cNvPicPr preferRelativeResize="0"/>
          <p:nvPr/>
        </p:nvPicPr>
        <p:blipFill rotWithShape="1">
          <a:blip r:embed="rId3">
            <a:alphaModFix/>
          </a:blip>
          <a:srcRect b="0" l="0" r="71267" t="0"/>
          <a:stretch/>
        </p:blipFill>
        <p:spPr>
          <a:xfrm>
            <a:off x="2410100" y="2147025"/>
            <a:ext cx="2907274" cy="20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0"/>
          <p:cNvPicPr preferRelativeResize="0"/>
          <p:nvPr/>
        </p:nvPicPr>
        <p:blipFill rotWithShape="1">
          <a:blip r:embed="rId4">
            <a:alphaModFix/>
          </a:blip>
          <a:srcRect b="0" l="0" r="71266" t="0"/>
          <a:stretch/>
        </p:blipFill>
        <p:spPr>
          <a:xfrm>
            <a:off x="5703700" y="2157125"/>
            <a:ext cx="2907274" cy="207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Loop Through a </a:t>
            </a:r>
            <a:r>
              <a:rPr lang="id">
                <a:solidFill>
                  <a:schemeClr val="dk1"/>
                </a:solidFill>
              </a:rPr>
              <a:t>Dictionary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7" name="Google Shape;577;p8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Return the keys </a:t>
            </a:r>
            <a:r>
              <a:rPr lang="id" sz="1400" u="sng"/>
              <a:t>and</a:t>
            </a:r>
            <a:r>
              <a:rPr lang="id" sz="1400"/>
              <a:t> values</a:t>
            </a:r>
            <a:endParaRPr sz="1400"/>
          </a:p>
        </p:txBody>
      </p:sp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2168275"/>
            <a:ext cx="6321603" cy="1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853950" y="524675"/>
            <a:ext cx="74361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Which one to</a:t>
            </a:r>
            <a:r>
              <a:rPr lang="id" sz="3000">
                <a:latin typeface="Raleway"/>
                <a:ea typeface="Raleway"/>
                <a:cs typeface="Raleway"/>
                <a:sym typeface="Raleway"/>
              </a:rPr>
              <a:t> choose?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2918400" y="1807050"/>
            <a:ext cx="3307200" cy="7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3600"/>
              <a:t>Python 3.x</a:t>
            </a:r>
            <a:endParaRPr b="1" sz="3600"/>
          </a:p>
        </p:txBody>
      </p:sp>
      <p:sp>
        <p:nvSpPr>
          <p:cNvPr id="134" name="Google Shape;134;p19"/>
          <p:cNvSpPr/>
          <p:nvPr/>
        </p:nvSpPr>
        <p:spPr>
          <a:xfrm>
            <a:off x="2282800" y="2059350"/>
            <a:ext cx="895800" cy="2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rot="10800000">
            <a:off x="5917175" y="2059350"/>
            <a:ext cx="895800" cy="2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831825" y="2730675"/>
            <a:ext cx="362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(unless there is a specific reason to use Python 2.x, like when your project uses a library built in Python 2.x)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2831825" y="3720900"/>
            <a:ext cx="36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*\(‘-’)/*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Nested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Dictionary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Dictionary inside a dictionary</a:t>
            </a:r>
            <a:endParaRPr sz="1400"/>
          </a:p>
        </p:txBody>
      </p:sp>
      <p:pic>
        <p:nvPicPr>
          <p:cNvPr id="585" name="Google Shape;5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887" y="1998850"/>
            <a:ext cx="4060024" cy="2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Nested </a:t>
            </a:r>
            <a:r>
              <a:rPr lang="id">
                <a:solidFill>
                  <a:schemeClr val="dk1"/>
                </a:solidFill>
              </a:rPr>
              <a:t>Dictionary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Dictionary inside a dictionary</a:t>
            </a:r>
            <a:endParaRPr sz="1400"/>
          </a:p>
        </p:txBody>
      </p:sp>
      <p:pic>
        <p:nvPicPr>
          <p:cNvPr id="592" name="Google Shape;5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887" y="1998850"/>
            <a:ext cx="4060024" cy="26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/>
              <a:t>What is a </a:t>
            </a:r>
            <a:r>
              <a:rPr lang="id">
                <a:solidFill>
                  <a:schemeClr val="dk1"/>
                </a:solidFill>
              </a:rPr>
              <a:t>Function?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8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block of code that only runs when it is called.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Can pass data (parameters) as arguments to a function.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function can return data as a result.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Examples:</a:t>
            </a:r>
            <a:endParaRPr sz="1400"/>
          </a:p>
        </p:txBody>
      </p:sp>
      <p:pic>
        <p:nvPicPr>
          <p:cNvPr id="604" name="Google Shape;604;p85"/>
          <p:cNvPicPr preferRelativeResize="0"/>
          <p:nvPr/>
        </p:nvPicPr>
        <p:blipFill rotWithShape="1">
          <a:blip r:embed="rId3">
            <a:alphaModFix/>
          </a:blip>
          <a:srcRect b="0" l="3540" r="74593" t="0"/>
          <a:stretch/>
        </p:blipFill>
        <p:spPr>
          <a:xfrm>
            <a:off x="173775" y="2980975"/>
            <a:ext cx="2492073" cy="1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613" y="2980975"/>
            <a:ext cx="3093843" cy="1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226" y="2980975"/>
            <a:ext cx="2847000" cy="140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6"/>
          <p:cNvSpPr txBox="1"/>
          <p:nvPr>
            <p:ph type="title"/>
          </p:nvPr>
        </p:nvSpPr>
        <p:spPr>
          <a:xfrm>
            <a:off x="911750" y="510200"/>
            <a:ext cx="74361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Why</a:t>
            </a:r>
            <a:r>
              <a:rPr lang="id" sz="3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id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 We Use</a:t>
            </a:r>
            <a:r>
              <a:rPr lang="id" sz="3000">
                <a:latin typeface="Raleway"/>
                <a:ea typeface="Raleway"/>
                <a:cs typeface="Raleway"/>
                <a:sym typeface="Raleway"/>
              </a:rPr>
              <a:t> Functions?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2" name="Google Shape;612;p86"/>
          <p:cNvSpPr txBox="1"/>
          <p:nvPr>
            <p:ph idx="1" type="body"/>
          </p:nvPr>
        </p:nvSpPr>
        <p:spPr>
          <a:xfrm>
            <a:off x="96275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Reduce duplication of code</a:t>
            </a:r>
            <a:endParaRPr sz="1400"/>
          </a:p>
        </p:txBody>
      </p:sp>
      <p:sp>
        <p:nvSpPr>
          <p:cNvPr id="613" name="Google Shape;613;p86"/>
          <p:cNvSpPr txBox="1"/>
          <p:nvPr>
            <p:ph idx="1" type="body"/>
          </p:nvPr>
        </p:nvSpPr>
        <p:spPr>
          <a:xfrm>
            <a:off x="2395400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Break down complex problems into simpler ones</a:t>
            </a:r>
            <a:endParaRPr sz="1400"/>
          </a:p>
        </p:txBody>
      </p:sp>
      <p:sp>
        <p:nvSpPr>
          <p:cNvPr id="614" name="Google Shape;614;p86"/>
          <p:cNvSpPr txBox="1"/>
          <p:nvPr>
            <p:ph idx="1" type="body"/>
          </p:nvPr>
        </p:nvSpPr>
        <p:spPr>
          <a:xfrm>
            <a:off x="4750400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Improve code readability</a:t>
            </a:r>
            <a:endParaRPr sz="1400"/>
          </a:p>
        </p:txBody>
      </p:sp>
      <p:sp>
        <p:nvSpPr>
          <p:cNvPr id="615" name="Google Shape;615;p86"/>
          <p:cNvSpPr txBox="1"/>
          <p:nvPr>
            <p:ph idx="1" type="body"/>
          </p:nvPr>
        </p:nvSpPr>
        <p:spPr>
          <a:xfrm>
            <a:off x="6870275" y="3187425"/>
            <a:ext cx="22155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Reuse code</a:t>
            </a:r>
            <a:endParaRPr sz="1400"/>
          </a:p>
        </p:txBody>
      </p:sp>
      <p:pic>
        <p:nvPicPr>
          <p:cNvPr id="616" name="Google Shape;61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25" y="2035950"/>
            <a:ext cx="1071601" cy="10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288" y="2035950"/>
            <a:ext cx="1071601" cy="10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370" y="2115825"/>
            <a:ext cx="1071601" cy="10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2223" y="2115825"/>
            <a:ext cx="1071601" cy="107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</a:t>
            </a:r>
            <a:r>
              <a:rPr lang="id">
                <a:solidFill>
                  <a:schemeClr val="dk1"/>
                </a:solidFill>
              </a:rPr>
              <a:t>Arguments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5" name="Google Shape;625;p8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Order matters, unless we use key-value as argument</a:t>
            </a:r>
            <a:endParaRPr sz="1400"/>
          </a:p>
        </p:txBody>
      </p:sp>
      <p:pic>
        <p:nvPicPr>
          <p:cNvPr id="626" name="Google Shape;626;p87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263200"/>
            <a:ext cx="6321603" cy="19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Arbitrary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Arguments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8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*args</a:t>
            </a:r>
            <a:endParaRPr sz="1400"/>
          </a:p>
        </p:txBody>
      </p:sp>
      <p:pic>
        <p:nvPicPr>
          <p:cNvPr id="633" name="Google Shape;633;p88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10100" y="3888275"/>
            <a:ext cx="6321603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8"/>
          <p:cNvPicPr preferRelativeResize="0"/>
          <p:nvPr/>
        </p:nvPicPr>
        <p:blipFill rotWithShape="1">
          <a:blip r:embed="rId4">
            <a:alphaModFix/>
          </a:blip>
          <a:srcRect b="0" l="0" r="30867" t="0"/>
          <a:stretch/>
        </p:blipFill>
        <p:spPr>
          <a:xfrm>
            <a:off x="2400250" y="2059450"/>
            <a:ext cx="6321603" cy="17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Arbitrary </a:t>
            </a:r>
            <a:r>
              <a:rPr lang="id">
                <a:solidFill>
                  <a:schemeClr val="dk1"/>
                </a:solidFill>
              </a:rPr>
              <a:t>Keyword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Arguments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0" name="Google Shape;640;p8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**kwargs</a:t>
            </a:r>
            <a:endParaRPr sz="1400"/>
          </a:p>
        </p:txBody>
      </p:sp>
      <p:pic>
        <p:nvPicPr>
          <p:cNvPr id="641" name="Google Shape;641;p89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156000"/>
            <a:ext cx="6321603" cy="22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Default</a:t>
            </a:r>
            <a:r>
              <a:rPr lang="id"/>
              <a:t> </a:t>
            </a:r>
            <a:r>
              <a:rPr lang="id">
                <a:solidFill>
                  <a:schemeClr val="dk1"/>
                </a:solidFill>
              </a:rPr>
              <a:t>Parameter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7" name="Google Shape;647;p9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Provides a default value if the function is called without passing an argument.</a:t>
            </a:r>
            <a:endParaRPr sz="1400"/>
          </a:p>
        </p:txBody>
      </p:sp>
      <p:pic>
        <p:nvPicPr>
          <p:cNvPr id="648" name="Google Shape;648;p90"/>
          <p:cNvPicPr preferRelativeResize="0"/>
          <p:nvPr/>
        </p:nvPicPr>
        <p:blipFill rotWithShape="1">
          <a:blip r:embed="rId3">
            <a:alphaModFix/>
          </a:blip>
          <a:srcRect b="0" l="0" r="30867" t="0"/>
          <a:stretch/>
        </p:blipFill>
        <p:spPr>
          <a:xfrm>
            <a:off x="2400250" y="2476375"/>
            <a:ext cx="6321603" cy="15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References</a:t>
            </a:r>
            <a:endParaRPr/>
          </a:p>
        </p:txBody>
      </p:sp>
      <p:sp>
        <p:nvSpPr>
          <p:cNvPr id="654" name="Google Shape;654;p91"/>
          <p:cNvSpPr txBox="1"/>
          <p:nvPr/>
        </p:nvSpPr>
        <p:spPr>
          <a:xfrm>
            <a:off x="303300" y="1141400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https://en.wikipedia.org/wiki/Python_(programming_language)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https://www.geeksforgeeks.org/python-language-advantages-applications/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https://www.guru99.com/python-2-vs-python-3.html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https://www.w3schools.com/python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https://www.youtube.com/watch?v=rfscVS0vtbw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Installing Python on Local (optional)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2400250" y="1567600"/>
            <a:ext cx="6321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 u="sng">
                <a:solidFill>
                  <a:schemeClr val="hlink"/>
                </a:solidFill>
                <a:hlinkClick r:id="rId3"/>
              </a:rPr>
              <a:t>https://www.python.org/downloads/</a:t>
            </a:r>
            <a:r>
              <a:rPr lang="id" sz="1400"/>
              <a:t> </a:t>
            </a:r>
            <a:endParaRPr sz="14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48" y="1994400"/>
            <a:ext cx="5842176" cy="26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1964925" y="3409725"/>
            <a:ext cx="1083900" cy="1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type="title"/>
          </p:nvPr>
        </p:nvSpPr>
        <p:spPr>
          <a:xfrm>
            <a:off x="283100" y="712143"/>
            <a:ext cx="6244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/>
              <a:t>Thank You!</a:t>
            </a:r>
            <a:endParaRPr sz="3600"/>
          </a:p>
        </p:txBody>
      </p:sp>
      <p:pic>
        <p:nvPicPr>
          <p:cNvPr id="660" name="Google Shape;66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625" y="3001422"/>
            <a:ext cx="2470050" cy="19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625" y="515763"/>
            <a:ext cx="2470050" cy="2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725" y="1215443"/>
            <a:ext cx="3159525" cy="304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93839"/>
            <a:ext cx="2892175" cy="338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Workflow: </a:t>
            </a:r>
            <a:r>
              <a:rPr lang="id">
                <a:solidFill>
                  <a:schemeClr val="dk1"/>
                </a:solidFill>
              </a:rPr>
              <a:t>S</a:t>
            </a:r>
            <a:r>
              <a:rPr lang="id">
                <a:solidFill>
                  <a:schemeClr val="dk1"/>
                </a:solidFill>
              </a:rPr>
              <a:t>cript vs Notebook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800" y="1211350"/>
            <a:ext cx="6132498" cy="32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15575" y="3826450"/>
            <a:ext cx="21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https://pbpython.com/notebook-alternative.html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254150" y="1892700"/>
            <a:ext cx="6357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script</a:t>
            </a:r>
            <a:endParaRPr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7296175" y="2571750"/>
            <a:ext cx="9393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notebook</a:t>
            </a:r>
            <a:endParaRPr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